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61" r:id="rId6"/>
    <p:sldId id="259" r:id="rId7"/>
    <p:sldId id="260" r:id="rId8"/>
    <p:sldId id="263" r:id="rId9"/>
    <p:sldId id="264" r:id="rId10"/>
    <p:sldId id="274" r:id="rId11"/>
    <p:sldId id="265" r:id="rId12"/>
    <p:sldId id="266" r:id="rId13"/>
    <p:sldId id="267" r:id="rId14"/>
    <p:sldId id="275" r:id="rId15"/>
    <p:sldId id="268" r:id="rId16"/>
    <p:sldId id="269" r:id="rId17"/>
    <p:sldId id="280" r:id="rId18"/>
    <p:sldId id="270" r:id="rId19"/>
    <p:sldId id="277" r:id="rId20"/>
    <p:sldId id="278" r:id="rId21"/>
    <p:sldId id="281" r:id="rId22"/>
    <p:sldId id="282" r:id="rId23"/>
    <p:sldId id="283" r:id="rId24"/>
    <p:sldId id="28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24B3BD-E6CF-4BD8-8346-13D83393A2BF}"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7B9B3-E4DC-436E-98F1-39ABF07099E3}" type="slidenum">
              <a:rPr lang="en-US" smtClean="0"/>
              <a:t>‹#›</a:t>
            </a:fld>
            <a:endParaRPr lang="en-US"/>
          </a:p>
        </p:txBody>
      </p:sp>
    </p:spTree>
    <p:extLst>
      <p:ext uri="{BB962C8B-B14F-4D97-AF65-F5344CB8AC3E}">
        <p14:creationId xmlns:p14="http://schemas.microsoft.com/office/powerpoint/2010/main" val="3443272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4B3BD-E6CF-4BD8-8346-13D83393A2BF}"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7B9B3-E4DC-436E-98F1-39ABF07099E3}" type="slidenum">
              <a:rPr lang="en-US" smtClean="0"/>
              <a:t>‹#›</a:t>
            </a:fld>
            <a:endParaRPr lang="en-US"/>
          </a:p>
        </p:txBody>
      </p:sp>
    </p:spTree>
    <p:extLst>
      <p:ext uri="{BB962C8B-B14F-4D97-AF65-F5344CB8AC3E}">
        <p14:creationId xmlns:p14="http://schemas.microsoft.com/office/powerpoint/2010/main" val="2020217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4B3BD-E6CF-4BD8-8346-13D83393A2BF}"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7B9B3-E4DC-436E-98F1-39ABF07099E3}" type="slidenum">
              <a:rPr lang="en-US" smtClean="0"/>
              <a:t>‹#›</a:t>
            </a:fld>
            <a:endParaRPr lang="en-US"/>
          </a:p>
        </p:txBody>
      </p:sp>
    </p:spTree>
    <p:extLst>
      <p:ext uri="{BB962C8B-B14F-4D97-AF65-F5344CB8AC3E}">
        <p14:creationId xmlns:p14="http://schemas.microsoft.com/office/powerpoint/2010/main" val="1451590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4B3BD-E6CF-4BD8-8346-13D83393A2BF}"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7B9B3-E4DC-436E-98F1-39ABF07099E3}" type="slidenum">
              <a:rPr lang="en-US" smtClean="0"/>
              <a:t>‹#›</a:t>
            </a:fld>
            <a:endParaRPr lang="en-US"/>
          </a:p>
        </p:txBody>
      </p:sp>
    </p:spTree>
    <p:extLst>
      <p:ext uri="{BB962C8B-B14F-4D97-AF65-F5344CB8AC3E}">
        <p14:creationId xmlns:p14="http://schemas.microsoft.com/office/powerpoint/2010/main" val="2944349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F24B3BD-E6CF-4BD8-8346-13D83393A2BF}"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7B9B3-E4DC-436E-98F1-39ABF07099E3}" type="slidenum">
              <a:rPr lang="en-US" smtClean="0"/>
              <a:t>‹#›</a:t>
            </a:fld>
            <a:endParaRPr lang="en-US"/>
          </a:p>
        </p:txBody>
      </p:sp>
    </p:spTree>
    <p:extLst>
      <p:ext uri="{BB962C8B-B14F-4D97-AF65-F5344CB8AC3E}">
        <p14:creationId xmlns:p14="http://schemas.microsoft.com/office/powerpoint/2010/main" val="3452658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24B3BD-E6CF-4BD8-8346-13D83393A2BF}"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E7B9B3-E4DC-436E-98F1-39ABF07099E3}" type="slidenum">
              <a:rPr lang="en-US" smtClean="0"/>
              <a:t>‹#›</a:t>
            </a:fld>
            <a:endParaRPr lang="en-US"/>
          </a:p>
        </p:txBody>
      </p:sp>
    </p:spTree>
    <p:extLst>
      <p:ext uri="{BB962C8B-B14F-4D97-AF65-F5344CB8AC3E}">
        <p14:creationId xmlns:p14="http://schemas.microsoft.com/office/powerpoint/2010/main" val="1519760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24B3BD-E6CF-4BD8-8346-13D83393A2BF}"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E7B9B3-E4DC-436E-98F1-39ABF07099E3}" type="slidenum">
              <a:rPr lang="en-US" smtClean="0"/>
              <a:t>‹#›</a:t>
            </a:fld>
            <a:endParaRPr lang="en-US"/>
          </a:p>
        </p:txBody>
      </p:sp>
    </p:spTree>
    <p:extLst>
      <p:ext uri="{BB962C8B-B14F-4D97-AF65-F5344CB8AC3E}">
        <p14:creationId xmlns:p14="http://schemas.microsoft.com/office/powerpoint/2010/main" val="2932617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24B3BD-E6CF-4BD8-8346-13D83393A2BF}"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E7B9B3-E4DC-436E-98F1-39ABF07099E3}" type="slidenum">
              <a:rPr lang="en-US" smtClean="0"/>
              <a:t>‹#›</a:t>
            </a:fld>
            <a:endParaRPr lang="en-US"/>
          </a:p>
        </p:txBody>
      </p:sp>
    </p:spTree>
    <p:extLst>
      <p:ext uri="{BB962C8B-B14F-4D97-AF65-F5344CB8AC3E}">
        <p14:creationId xmlns:p14="http://schemas.microsoft.com/office/powerpoint/2010/main" val="2867387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4B3BD-E6CF-4BD8-8346-13D83393A2BF}"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E7B9B3-E4DC-436E-98F1-39ABF07099E3}" type="slidenum">
              <a:rPr lang="en-US" smtClean="0"/>
              <a:t>‹#›</a:t>
            </a:fld>
            <a:endParaRPr lang="en-US"/>
          </a:p>
        </p:txBody>
      </p:sp>
    </p:spTree>
    <p:extLst>
      <p:ext uri="{BB962C8B-B14F-4D97-AF65-F5344CB8AC3E}">
        <p14:creationId xmlns:p14="http://schemas.microsoft.com/office/powerpoint/2010/main" val="521524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24B3BD-E6CF-4BD8-8346-13D83393A2BF}"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E7B9B3-E4DC-436E-98F1-39ABF07099E3}" type="slidenum">
              <a:rPr lang="en-US" smtClean="0"/>
              <a:t>‹#›</a:t>
            </a:fld>
            <a:endParaRPr lang="en-US"/>
          </a:p>
        </p:txBody>
      </p:sp>
    </p:spTree>
    <p:extLst>
      <p:ext uri="{BB962C8B-B14F-4D97-AF65-F5344CB8AC3E}">
        <p14:creationId xmlns:p14="http://schemas.microsoft.com/office/powerpoint/2010/main" val="2118824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24B3BD-E6CF-4BD8-8346-13D83393A2BF}"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E7B9B3-E4DC-436E-98F1-39ABF07099E3}" type="slidenum">
              <a:rPr lang="en-US" smtClean="0"/>
              <a:t>‹#›</a:t>
            </a:fld>
            <a:endParaRPr lang="en-US"/>
          </a:p>
        </p:txBody>
      </p:sp>
    </p:spTree>
    <p:extLst>
      <p:ext uri="{BB962C8B-B14F-4D97-AF65-F5344CB8AC3E}">
        <p14:creationId xmlns:p14="http://schemas.microsoft.com/office/powerpoint/2010/main" val="4118467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4B3BD-E6CF-4BD8-8346-13D83393A2BF}"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E7B9B3-E4DC-436E-98F1-39ABF07099E3}" type="slidenum">
              <a:rPr lang="en-US" smtClean="0"/>
              <a:t>‹#›</a:t>
            </a:fld>
            <a:endParaRPr lang="en-US"/>
          </a:p>
        </p:txBody>
      </p:sp>
    </p:spTree>
    <p:extLst>
      <p:ext uri="{BB962C8B-B14F-4D97-AF65-F5344CB8AC3E}">
        <p14:creationId xmlns:p14="http://schemas.microsoft.com/office/powerpoint/2010/main" val="1168994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Historical Artifact Boxes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03607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61652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vs. Closed Questions</a:t>
            </a:r>
            <a:endParaRPr lang="en-US" dirty="0"/>
          </a:p>
        </p:txBody>
      </p:sp>
      <p:sp>
        <p:nvSpPr>
          <p:cNvPr id="6" name="Content Placeholder 5"/>
          <p:cNvSpPr>
            <a:spLocks noGrp="1"/>
          </p:cNvSpPr>
          <p:nvPr>
            <p:ph idx="1"/>
          </p:nvPr>
        </p:nvSpPr>
        <p:spPr/>
        <p:txBody>
          <a:bodyPr/>
          <a:lstStyle/>
          <a:p>
            <a:r>
              <a:rPr lang="en-US" b="1" dirty="0" smtClean="0"/>
              <a:t>Closed questions</a:t>
            </a:r>
            <a:r>
              <a:rPr lang="en-US" dirty="0" smtClean="0"/>
              <a:t>: Typically result in yes or no answers.</a:t>
            </a:r>
          </a:p>
          <a:p>
            <a:r>
              <a:rPr lang="en-US" b="1" dirty="0" smtClean="0"/>
              <a:t>Open questions</a:t>
            </a:r>
            <a:r>
              <a:rPr lang="en-US" dirty="0" smtClean="0"/>
              <a:t>: Require more than one word answers. Are meant to spark longer conversations.</a:t>
            </a:r>
          </a:p>
          <a:p>
            <a:endParaRPr lang="en-US" dirty="0"/>
          </a:p>
        </p:txBody>
      </p:sp>
    </p:spTree>
    <p:extLst>
      <p:ext uri="{BB962C8B-B14F-4D97-AF65-F5344CB8AC3E}">
        <p14:creationId xmlns:p14="http://schemas.microsoft.com/office/powerpoint/2010/main" val="3142072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Closed Examples		Open Examples</a:t>
            </a:r>
            <a:endParaRPr lang="en-US" b="1" dirty="0"/>
          </a:p>
        </p:txBody>
      </p:sp>
      <p:sp>
        <p:nvSpPr>
          <p:cNvPr id="5" name="Content Placeholder 4"/>
          <p:cNvSpPr>
            <a:spLocks noGrp="1"/>
          </p:cNvSpPr>
          <p:nvPr>
            <p:ph sz="half" idx="1"/>
          </p:nvPr>
        </p:nvSpPr>
        <p:spPr/>
        <p:txBody>
          <a:bodyPr>
            <a:normAutofit fontScale="92500" lnSpcReduction="20000"/>
          </a:bodyPr>
          <a:lstStyle/>
          <a:p>
            <a:r>
              <a:rPr lang="en-US" dirty="0" smtClean="0"/>
              <a:t>Are you feeling better today?</a:t>
            </a:r>
          </a:p>
          <a:p>
            <a:r>
              <a:rPr lang="en-US" dirty="0" smtClean="0"/>
              <a:t>May I use the bathroom?</a:t>
            </a:r>
          </a:p>
          <a:p>
            <a:r>
              <a:rPr lang="en-US" dirty="0" smtClean="0"/>
              <a:t>Is the prime rib a special tonight?</a:t>
            </a:r>
          </a:p>
          <a:p>
            <a:r>
              <a:rPr lang="en-US" dirty="0" smtClean="0"/>
              <a:t>Should I date him?</a:t>
            </a:r>
          </a:p>
          <a:p>
            <a:r>
              <a:rPr lang="en-US" dirty="0" smtClean="0"/>
              <a:t>Will you please do me a favor?</a:t>
            </a:r>
          </a:p>
          <a:p>
            <a:r>
              <a:rPr lang="en-US" dirty="0" smtClean="0"/>
              <a:t>Have you already completed your homework?</a:t>
            </a:r>
          </a:p>
          <a:p>
            <a:r>
              <a:rPr lang="en-US" dirty="0" smtClean="0"/>
              <a:t>Is that your final answer?</a:t>
            </a:r>
          </a:p>
          <a:p>
            <a:r>
              <a:rPr lang="en-US" dirty="0" smtClean="0"/>
              <a:t>Were you planning on becoming a fireman?</a:t>
            </a:r>
          </a:p>
          <a:p>
            <a:endParaRPr lang="en-US" dirty="0" smtClean="0"/>
          </a:p>
        </p:txBody>
      </p:sp>
      <p:sp>
        <p:nvSpPr>
          <p:cNvPr id="6" name="Content Placeholder 5"/>
          <p:cNvSpPr>
            <a:spLocks noGrp="1"/>
          </p:cNvSpPr>
          <p:nvPr>
            <p:ph sz="half" idx="2"/>
          </p:nvPr>
        </p:nvSpPr>
        <p:spPr/>
        <p:txBody>
          <a:bodyPr>
            <a:normAutofit fontScale="92500" lnSpcReduction="20000"/>
          </a:bodyPr>
          <a:lstStyle/>
          <a:p>
            <a:r>
              <a:rPr lang="en-US" dirty="0" smtClean="0"/>
              <a:t>What are you planning to buy today at the supermarket?</a:t>
            </a:r>
          </a:p>
          <a:p>
            <a:r>
              <a:rPr lang="en-US" dirty="0" smtClean="0"/>
              <a:t>How exactly did the fight between the two of you start?</a:t>
            </a:r>
          </a:p>
          <a:p>
            <a:r>
              <a:rPr lang="en-US" dirty="0" smtClean="0"/>
              <a:t>What is your favorite memory from childhood?</a:t>
            </a:r>
          </a:p>
          <a:p>
            <a:r>
              <a:rPr lang="en-US" dirty="0" smtClean="0"/>
              <a:t>How will you help the company if you are hired to work for us?</a:t>
            </a:r>
          </a:p>
          <a:p>
            <a:r>
              <a:rPr lang="en-US" dirty="0" smtClean="0"/>
              <a:t>What do you plan to do immediately following graduation from college?</a:t>
            </a:r>
          </a:p>
          <a:p>
            <a:r>
              <a:rPr lang="en-US" dirty="0" smtClean="0"/>
              <a:t>What was your high school experience like?</a:t>
            </a:r>
          </a:p>
          <a:p>
            <a:endParaRPr lang="en-US" dirty="0" smtClean="0"/>
          </a:p>
        </p:txBody>
      </p:sp>
    </p:spTree>
    <p:extLst>
      <p:ext uri="{BB962C8B-B14F-4D97-AF65-F5344CB8AC3E}">
        <p14:creationId xmlns:p14="http://schemas.microsoft.com/office/powerpoint/2010/main" val="1477837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Effect transition="in" filter="fade">
                                      <p:cBhvr>
                                        <p:cTn id="47" dur="500"/>
                                        <p:tgtEl>
                                          <p:spTgt spid="6">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1" end="1"/>
                                            </p:txEl>
                                          </p:spTgt>
                                        </p:tgtEl>
                                        <p:attrNameLst>
                                          <p:attrName>style.visibility</p:attrName>
                                        </p:attrNameLst>
                                      </p:cBhvr>
                                      <p:to>
                                        <p:strVal val="visible"/>
                                      </p:to>
                                    </p:set>
                                    <p:animEffect transition="in" filter="fade">
                                      <p:cBhvr>
                                        <p:cTn id="52" dur="500"/>
                                        <p:tgtEl>
                                          <p:spTgt spid="6">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xEl>
                                              <p:pRg st="2" end="2"/>
                                            </p:txEl>
                                          </p:spTgt>
                                        </p:tgtEl>
                                        <p:attrNameLst>
                                          <p:attrName>style.visibility</p:attrName>
                                        </p:attrNameLst>
                                      </p:cBhvr>
                                      <p:to>
                                        <p:strVal val="visible"/>
                                      </p:to>
                                    </p:set>
                                    <p:animEffect transition="in" filter="fade">
                                      <p:cBhvr>
                                        <p:cTn id="57" dur="500"/>
                                        <p:tgtEl>
                                          <p:spTgt spid="6">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xEl>
                                              <p:pRg st="3" end="3"/>
                                            </p:txEl>
                                          </p:spTgt>
                                        </p:tgtEl>
                                        <p:attrNameLst>
                                          <p:attrName>style.visibility</p:attrName>
                                        </p:attrNameLst>
                                      </p:cBhvr>
                                      <p:to>
                                        <p:strVal val="visible"/>
                                      </p:to>
                                    </p:set>
                                    <p:animEffect transition="in" filter="fade">
                                      <p:cBhvr>
                                        <p:cTn id="62" dur="500"/>
                                        <p:tgtEl>
                                          <p:spTgt spid="6">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
                                            <p:txEl>
                                              <p:pRg st="4" end="4"/>
                                            </p:txEl>
                                          </p:spTgt>
                                        </p:tgtEl>
                                        <p:attrNameLst>
                                          <p:attrName>style.visibility</p:attrName>
                                        </p:attrNameLst>
                                      </p:cBhvr>
                                      <p:to>
                                        <p:strVal val="visible"/>
                                      </p:to>
                                    </p:set>
                                    <p:animEffect transition="in" filter="fade">
                                      <p:cBhvr>
                                        <p:cTn id="67" dur="500"/>
                                        <p:tgtEl>
                                          <p:spTgt spid="6">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6">
                                            <p:txEl>
                                              <p:pRg st="5" end="5"/>
                                            </p:txEl>
                                          </p:spTgt>
                                        </p:tgtEl>
                                        <p:attrNameLst>
                                          <p:attrName>style.visibility</p:attrName>
                                        </p:attrNameLst>
                                      </p:cBhvr>
                                      <p:to>
                                        <p:strVal val="visible"/>
                                      </p:to>
                                    </p:set>
                                    <p:animEffect transition="in" filter="fade">
                                      <p:cBhvr>
                                        <p:cTn id="7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vs. Closed Questions</a:t>
            </a:r>
            <a:endParaRPr lang="en-US" dirty="0"/>
          </a:p>
        </p:txBody>
      </p:sp>
      <p:sp>
        <p:nvSpPr>
          <p:cNvPr id="3" name="Content Placeholder 2"/>
          <p:cNvSpPr>
            <a:spLocks noGrp="1"/>
          </p:cNvSpPr>
          <p:nvPr>
            <p:ph idx="1"/>
          </p:nvPr>
        </p:nvSpPr>
        <p:spPr/>
        <p:txBody>
          <a:bodyPr/>
          <a:lstStyle/>
          <a:p>
            <a:r>
              <a:rPr lang="en-US" dirty="0" smtClean="0"/>
              <a:t>Look over your questions</a:t>
            </a:r>
          </a:p>
          <a:p>
            <a:r>
              <a:rPr lang="en-US" dirty="0" smtClean="0"/>
              <a:t>On a separate sheet of paper, categorize them into open and closed questions</a:t>
            </a:r>
          </a:p>
          <a:p>
            <a:r>
              <a:rPr lang="en-US" dirty="0" smtClean="0"/>
              <a:t>Turn an open question into a closed question and a closed question into an open question.</a:t>
            </a:r>
          </a:p>
          <a:p>
            <a:r>
              <a:rPr lang="en-US" dirty="0" smtClean="0"/>
              <a:t>Now turn all of your closed questions into open questions.</a:t>
            </a:r>
          </a:p>
          <a:p>
            <a:r>
              <a:rPr lang="en-US" dirty="0" smtClean="0"/>
              <a:t>On the back or a new sheet of paper, rank your questions from most thought provoking to least</a:t>
            </a:r>
          </a:p>
          <a:p>
            <a:endParaRPr lang="en-US" dirty="0" smtClean="0"/>
          </a:p>
          <a:p>
            <a:endParaRPr lang="en-US" dirty="0"/>
          </a:p>
        </p:txBody>
      </p:sp>
    </p:spTree>
    <p:extLst>
      <p:ext uri="{BB962C8B-B14F-4D97-AF65-F5344CB8AC3E}">
        <p14:creationId xmlns:p14="http://schemas.microsoft.com/office/powerpoint/2010/main" val="379542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 of Today</a:t>
            </a:r>
            <a:endParaRPr lang="en-US" dirty="0"/>
          </a:p>
        </p:txBody>
      </p:sp>
      <p:sp>
        <p:nvSpPr>
          <p:cNvPr id="3" name="Content Placeholder 2"/>
          <p:cNvSpPr>
            <a:spLocks noGrp="1"/>
          </p:cNvSpPr>
          <p:nvPr>
            <p:ph idx="1"/>
          </p:nvPr>
        </p:nvSpPr>
        <p:spPr/>
        <p:txBody>
          <a:bodyPr/>
          <a:lstStyle/>
          <a:p>
            <a:r>
              <a:rPr lang="en-US" dirty="0" smtClean="0"/>
              <a:t>Finish Ranking Questions and turn in by end of class</a:t>
            </a:r>
          </a:p>
          <a:p>
            <a:r>
              <a:rPr lang="en-US" dirty="0" smtClean="0"/>
              <a:t>Continue work on annotated bibliography (no late work will be accepted*)</a:t>
            </a:r>
          </a:p>
          <a:p>
            <a:r>
              <a:rPr lang="en-US" dirty="0" smtClean="0"/>
              <a:t>Work on extra credit options</a:t>
            </a:r>
          </a:p>
          <a:p>
            <a:r>
              <a:rPr lang="en-US" dirty="0" smtClean="0"/>
              <a:t>Honors students work on assignment</a:t>
            </a:r>
          </a:p>
          <a:p>
            <a:endParaRPr lang="en-US" dirty="0"/>
          </a:p>
        </p:txBody>
      </p:sp>
    </p:spTree>
    <p:extLst>
      <p:ext uri="{BB962C8B-B14F-4D97-AF65-F5344CB8AC3E}">
        <p14:creationId xmlns:p14="http://schemas.microsoft.com/office/powerpoint/2010/main" val="40178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Questions (part 1)</a:t>
            </a:r>
            <a:endParaRPr lang="en-US" dirty="0"/>
          </a:p>
        </p:txBody>
      </p:sp>
      <p:sp>
        <p:nvSpPr>
          <p:cNvPr id="3" name="Content Placeholder 2"/>
          <p:cNvSpPr>
            <a:spLocks noGrp="1"/>
          </p:cNvSpPr>
          <p:nvPr>
            <p:ph idx="1"/>
          </p:nvPr>
        </p:nvSpPr>
        <p:spPr/>
        <p:txBody>
          <a:bodyPr>
            <a:normAutofit lnSpcReduction="10000"/>
          </a:bodyPr>
          <a:lstStyle/>
          <a:p>
            <a:r>
              <a:rPr lang="en-US" dirty="0" smtClean="0"/>
              <a:t>In your assigned groups, develop a </a:t>
            </a:r>
            <a:r>
              <a:rPr lang="en-US" b="1" dirty="0" smtClean="0"/>
              <a:t>top twenty </a:t>
            </a:r>
            <a:r>
              <a:rPr lang="en-US" dirty="0" smtClean="0"/>
              <a:t>(or more, but not less) </a:t>
            </a:r>
            <a:r>
              <a:rPr lang="en-US" b="1" dirty="0" smtClean="0"/>
              <a:t>list of questions.</a:t>
            </a:r>
          </a:p>
          <a:p>
            <a:r>
              <a:rPr lang="en-US" dirty="0" smtClean="0"/>
              <a:t>These should be questions that provoke arguments, not questions that ask for a discussion of facts.</a:t>
            </a:r>
          </a:p>
          <a:p>
            <a:r>
              <a:rPr lang="en-US" dirty="0" smtClean="0"/>
              <a:t>Examples of what not to do: </a:t>
            </a:r>
          </a:p>
          <a:p>
            <a:pPr lvl="1"/>
            <a:r>
              <a:rPr lang="en-US" dirty="0" smtClean="0"/>
              <a:t>What happened on 9/11?</a:t>
            </a:r>
          </a:p>
          <a:p>
            <a:pPr lvl="1"/>
            <a:r>
              <a:rPr lang="en-US" dirty="0" smtClean="0"/>
              <a:t>Was Ronald Regan a great president?</a:t>
            </a:r>
          </a:p>
          <a:p>
            <a:pPr lvl="1"/>
            <a:r>
              <a:rPr lang="en-US" dirty="0" smtClean="0"/>
              <a:t>Why did Nixon lie?</a:t>
            </a:r>
          </a:p>
          <a:p>
            <a:pPr lvl="1"/>
            <a:r>
              <a:rPr lang="en-US" dirty="0" smtClean="0"/>
              <a:t>Why did Bill Clinton cheat on his wife?</a:t>
            </a:r>
          </a:p>
          <a:p>
            <a:r>
              <a:rPr lang="en-US" dirty="0" smtClean="0"/>
              <a:t>Think about questions that have as much meaning in the past as they do now.</a:t>
            </a:r>
            <a:endParaRPr lang="en-US" dirty="0"/>
          </a:p>
        </p:txBody>
      </p:sp>
    </p:spTree>
    <p:extLst>
      <p:ext uri="{BB962C8B-B14F-4D97-AF65-F5344CB8AC3E}">
        <p14:creationId xmlns:p14="http://schemas.microsoft.com/office/powerpoint/2010/main" val="338829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Questions (part 2)</a:t>
            </a:r>
            <a:endParaRPr lang="en-US" dirty="0"/>
          </a:p>
        </p:txBody>
      </p:sp>
      <p:sp>
        <p:nvSpPr>
          <p:cNvPr id="3" name="Content Placeholder 2"/>
          <p:cNvSpPr>
            <a:spLocks noGrp="1"/>
          </p:cNvSpPr>
          <p:nvPr>
            <p:ph idx="1"/>
          </p:nvPr>
        </p:nvSpPr>
        <p:spPr/>
        <p:txBody>
          <a:bodyPr/>
          <a:lstStyle/>
          <a:p>
            <a:r>
              <a:rPr lang="en-US" dirty="0" smtClean="0"/>
              <a:t>You have a group list of at least 20 questions</a:t>
            </a:r>
          </a:p>
          <a:p>
            <a:r>
              <a:rPr lang="en-US" dirty="0" smtClean="0"/>
              <a:t>Now on a sheet of paper to turn in, find a top 5 list of questions to submit as the best, most interesting, provoking, and relevant questions possible</a:t>
            </a:r>
          </a:p>
          <a:p>
            <a:r>
              <a:rPr lang="en-US" dirty="0" smtClean="0"/>
              <a:t>Any questions you liked but didn’t make the cut, put in a secondary list on the bottom, and make a third “discarded list” of any questions you added just to make the 20</a:t>
            </a:r>
          </a:p>
          <a:p>
            <a:r>
              <a:rPr lang="en-US" dirty="0" smtClean="0"/>
              <a:t>Three of these questions will be assigned as small Socratic Discussion with your group (assignment details will come after final questions are chosen)</a:t>
            </a:r>
            <a:endParaRPr lang="en-US" dirty="0"/>
          </a:p>
        </p:txBody>
      </p:sp>
    </p:spTree>
    <p:extLst>
      <p:ext uri="{BB962C8B-B14F-4D97-AF65-F5344CB8AC3E}">
        <p14:creationId xmlns:p14="http://schemas.microsoft.com/office/powerpoint/2010/main" val="325353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Annotated Bibliography</a:t>
            </a:r>
            <a:endParaRPr lang="en-US" dirty="0"/>
          </a:p>
        </p:txBody>
      </p:sp>
      <p:sp>
        <p:nvSpPr>
          <p:cNvPr id="3" name="Content Placeholder 2"/>
          <p:cNvSpPr>
            <a:spLocks noGrp="1"/>
          </p:cNvSpPr>
          <p:nvPr>
            <p:ph idx="1"/>
          </p:nvPr>
        </p:nvSpPr>
        <p:spPr/>
        <p:txBody>
          <a:bodyPr/>
          <a:lstStyle/>
          <a:p>
            <a:r>
              <a:rPr lang="en-US" b="1" dirty="0" smtClean="0"/>
              <a:t>Due November 4</a:t>
            </a:r>
            <a:r>
              <a:rPr lang="en-US" b="1" baseline="30000" dirty="0" smtClean="0"/>
              <a:t>th</a:t>
            </a:r>
            <a:r>
              <a:rPr lang="en-US" dirty="0" smtClean="0"/>
              <a:t>, beginning of class</a:t>
            </a:r>
          </a:p>
          <a:p>
            <a:endParaRPr lang="en-US" dirty="0"/>
          </a:p>
          <a:p>
            <a:r>
              <a:rPr lang="en-US" dirty="0" smtClean="0"/>
              <a:t>5 source annotated bibliography.</a:t>
            </a:r>
          </a:p>
          <a:p>
            <a:pPr lvl="1"/>
            <a:r>
              <a:rPr lang="en-US" dirty="0" smtClean="0"/>
              <a:t>1 documentary</a:t>
            </a:r>
          </a:p>
          <a:p>
            <a:pPr lvl="1"/>
            <a:r>
              <a:rPr lang="en-US" dirty="0" smtClean="0"/>
              <a:t>3 articles (bonus points for scholarly journals)</a:t>
            </a:r>
          </a:p>
          <a:p>
            <a:pPr lvl="1"/>
            <a:r>
              <a:rPr lang="en-US" dirty="0" smtClean="0"/>
              <a:t>1 book</a:t>
            </a:r>
          </a:p>
          <a:p>
            <a:pPr lvl="1"/>
            <a:endParaRPr lang="en-US" dirty="0"/>
          </a:p>
          <a:p>
            <a:r>
              <a:rPr lang="en-US" dirty="0" smtClean="0"/>
              <a:t>Add more if needed, this is not a final list of sources for your menu project.</a:t>
            </a:r>
          </a:p>
        </p:txBody>
      </p:sp>
    </p:spTree>
    <p:extLst>
      <p:ext uri="{BB962C8B-B14F-4D97-AF65-F5344CB8AC3E}">
        <p14:creationId xmlns:p14="http://schemas.microsoft.com/office/powerpoint/2010/main" val="19995800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Assignments</a:t>
            </a:r>
            <a:endParaRPr lang="en-US" dirty="0"/>
          </a:p>
        </p:txBody>
      </p:sp>
      <p:sp>
        <p:nvSpPr>
          <p:cNvPr id="3" name="Content Placeholder 2"/>
          <p:cNvSpPr>
            <a:spLocks noGrp="1"/>
          </p:cNvSpPr>
          <p:nvPr>
            <p:ph idx="1"/>
          </p:nvPr>
        </p:nvSpPr>
        <p:spPr/>
        <p:txBody>
          <a:bodyPr>
            <a:normAutofit/>
          </a:bodyPr>
          <a:lstStyle/>
          <a:p>
            <a:r>
              <a:rPr lang="en-US" dirty="0" smtClean="0"/>
              <a:t>Annotated Bibliography Due </a:t>
            </a:r>
            <a:r>
              <a:rPr lang="en-US" b="1" dirty="0" smtClean="0"/>
              <a:t>beginning of class, November 4</a:t>
            </a:r>
            <a:r>
              <a:rPr lang="en-US" b="1" baseline="30000" dirty="0" smtClean="0"/>
              <a:t>th</a:t>
            </a:r>
            <a:endParaRPr lang="en-US" b="1" dirty="0" smtClean="0"/>
          </a:p>
          <a:p>
            <a:r>
              <a:rPr lang="en-US" dirty="0" smtClean="0"/>
              <a:t>Socratic Seminar Due: </a:t>
            </a:r>
            <a:r>
              <a:rPr lang="en-US" b="1" dirty="0" smtClean="0"/>
              <a:t>November 9-10</a:t>
            </a:r>
            <a:r>
              <a:rPr lang="en-US" b="1" baseline="30000" dirty="0" smtClean="0"/>
              <a:t>th</a:t>
            </a:r>
          </a:p>
          <a:p>
            <a:r>
              <a:rPr lang="en-US" b="1" dirty="0" smtClean="0"/>
              <a:t>Work Days</a:t>
            </a:r>
            <a:r>
              <a:rPr lang="en-US" dirty="0" smtClean="0"/>
              <a:t>: time to discuss paper rewrites, projects, and current assignments </a:t>
            </a:r>
          </a:p>
          <a:p>
            <a:r>
              <a:rPr lang="en-US" dirty="0" smtClean="0"/>
              <a:t>Work is easy to complete if you do the right thing; class becomes difficult if you waste time</a:t>
            </a:r>
          </a:p>
          <a:p>
            <a:endParaRPr lang="en-US" dirty="0"/>
          </a:p>
        </p:txBody>
      </p:sp>
    </p:spTree>
    <p:extLst>
      <p:ext uri="{BB962C8B-B14F-4D97-AF65-F5344CB8AC3E}">
        <p14:creationId xmlns:p14="http://schemas.microsoft.com/office/powerpoint/2010/main" val="2828105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09409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Credit</a:t>
            </a:r>
            <a:endParaRPr lang="en-US" dirty="0"/>
          </a:p>
        </p:txBody>
      </p:sp>
      <p:sp>
        <p:nvSpPr>
          <p:cNvPr id="3" name="Content Placeholder 2"/>
          <p:cNvSpPr>
            <a:spLocks noGrp="1"/>
          </p:cNvSpPr>
          <p:nvPr>
            <p:ph idx="1"/>
          </p:nvPr>
        </p:nvSpPr>
        <p:spPr/>
        <p:txBody>
          <a:bodyPr/>
          <a:lstStyle/>
          <a:p>
            <a:r>
              <a:rPr lang="en-US" b="1" dirty="0" smtClean="0"/>
              <a:t>The Choice 2016 </a:t>
            </a:r>
            <a:r>
              <a:rPr lang="en-US" dirty="0" smtClean="0"/>
              <a:t>(PBS Frontline): Due by November 7</a:t>
            </a:r>
            <a:r>
              <a:rPr lang="en-US" baseline="30000" dirty="0" smtClean="0"/>
              <a:t>th</a:t>
            </a:r>
            <a:endParaRPr lang="en-US" dirty="0" smtClean="0"/>
          </a:p>
          <a:p>
            <a:r>
              <a:rPr lang="en-US" b="1" dirty="0" smtClean="0"/>
              <a:t>The 13</a:t>
            </a:r>
            <a:r>
              <a:rPr lang="en-US" b="1" baseline="30000" dirty="0" smtClean="0"/>
              <a:t>th</a:t>
            </a:r>
            <a:r>
              <a:rPr lang="en-US" dirty="0" smtClean="0"/>
              <a:t>: Netflix Documentary Due by December 12</a:t>
            </a:r>
            <a:r>
              <a:rPr lang="en-US" baseline="30000" dirty="0" smtClean="0"/>
              <a:t>th</a:t>
            </a:r>
            <a:r>
              <a:rPr lang="en-US" dirty="0" smtClean="0"/>
              <a:t> </a:t>
            </a:r>
          </a:p>
          <a:p>
            <a:r>
              <a:rPr lang="en-US" b="1" dirty="0" smtClean="0"/>
              <a:t>Catching Hell: </a:t>
            </a:r>
            <a:r>
              <a:rPr lang="en-US" dirty="0" smtClean="0"/>
              <a:t>Due by October 31st – May be available on Netflix – is on ESPN website</a:t>
            </a:r>
          </a:p>
          <a:p>
            <a:endParaRPr lang="en-US" dirty="0"/>
          </a:p>
        </p:txBody>
      </p:sp>
    </p:spTree>
    <p:extLst>
      <p:ext uri="{BB962C8B-B14F-4D97-AF65-F5344CB8AC3E}">
        <p14:creationId xmlns:p14="http://schemas.microsoft.com/office/powerpoint/2010/main" val="3571587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Socratic Seminar</a:t>
            </a:r>
            <a:endParaRPr lang="en-US" dirty="0"/>
          </a:p>
        </p:txBody>
      </p:sp>
      <p:sp>
        <p:nvSpPr>
          <p:cNvPr id="3" name="Content Placeholder 2"/>
          <p:cNvSpPr>
            <a:spLocks noGrp="1"/>
          </p:cNvSpPr>
          <p:nvPr>
            <p:ph idx="1"/>
          </p:nvPr>
        </p:nvSpPr>
        <p:spPr/>
        <p:txBody>
          <a:bodyPr/>
          <a:lstStyle/>
          <a:p>
            <a:r>
              <a:rPr lang="en-US" dirty="0" smtClean="0"/>
              <a:t>I will collect seminars with papers on Friday, November 18</a:t>
            </a:r>
            <a:r>
              <a:rPr lang="en-US" baseline="30000" dirty="0" smtClean="0"/>
              <a:t>th</a:t>
            </a:r>
            <a:endParaRPr lang="en-US" dirty="0" smtClean="0"/>
          </a:p>
          <a:p>
            <a:r>
              <a:rPr lang="en-US" dirty="0" smtClean="0"/>
              <a:t>Post Socratic Seminar:</a:t>
            </a:r>
          </a:p>
          <a:p>
            <a:r>
              <a:rPr lang="en-US" dirty="0"/>
              <a:t>S</a:t>
            </a:r>
            <a:r>
              <a:rPr lang="en-US" dirty="0" smtClean="0"/>
              <a:t>end me an email with</a:t>
            </a:r>
          </a:p>
          <a:p>
            <a:r>
              <a:rPr lang="en-US" dirty="0" smtClean="0"/>
              <a:t>Most interesting thing you’ve learned AND would like to continue to learn about your topic</a:t>
            </a:r>
          </a:p>
          <a:p>
            <a:r>
              <a:rPr lang="en-US" dirty="0" smtClean="0"/>
              <a:t>Three (3) questions you have about your topic that you would could possibly answer</a:t>
            </a:r>
          </a:p>
          <a:p>
            <a:r>
              <a:rPr lang="en-US" dirty="0" smtClean="0"/>
              <a:t>I will choose one of those or adjust them to form a question for your essay that will be assigned on Monday</a:t>
            </a:r>
          </a:p>
          <a:p>
            <a:endParaRPr lang="en-US" dirty="0"/>
          </a:p>
        </p:txBody>
      </p:sp>
    </p:spTree>
    <p:extLst>
      <p:ext uri="{BB962C8B-B14F-4D97-AF65-F5344CB8AC3E}">
        <p14:creationId xmlns:p14="http://schemas.microsoft.com/office/powerpoint/2010/main" val="2594863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due start of class November 18</a:t>
            </a:r>
            <a:r>
              <a:rPr lang="en-US" baseline="30000" dirty="0" smtClean="0"/>
              <a:t>th</a:t>
            </a:r>
            <a:r>
              <a:rPr lang="en-US" dirty="0" smtClean="0"/>
              <a:t> </a:t>
            </a:r>
            <a:endParaRPr lang="en-US" dirty="0"/>
          </a:p>
        </p:txBody>
      </p:sp>
      <p:sp>
        <p:nvSpPr>
          <p:cNvPr id="3" name="Content Placeholder 2"/>
          <p:cNvSpPr>
            <a:spLocks noGrp="1"/>
          </p:cNvSpPr>
          <p:nvPr>
            <p:ph idx="1"/>
          </p:nvPr>
        </p:nvSpPr>
        <p:spPr/>
        <p:txBody>
          <a:bodyPr/>
          <a:lstStyle/>
          <a:p>
            <a:r>
              <a:rPr lang="en-US" b="1" dirty="0"/>
              <a:t>Three to four page argumentative essay answering your assigned question. Essay must follow all rules as previous papers (MLA format, evidence based argument, works cited page, no 1st person, 2nd person, contractions, hard copy).</a:t>
            </a:r>
            <a:br>
              <a:rPr lang="en-US" b="1" dirty="0"/>
            </a:br>
            <a:r>
              <a:rPr lang="en-US" b="1" dirty="0"/>
              <a:t/>
            </a:r>
            <a:br>
              <a:rPr lang="en-US" b="1" dirty="0"/>
            </a:br>
            <a:r>
              <a:rPr lang="en-US" b="1" dirty="0"/>
              <a:t>View the documents </a:t>
            </a:r>
            <a:r>
              <a:rPr lang="en-US" b="1" dirty="0" smtClean="0"/>
              <a:t>on website for </a:t>
            </a:r>
            <a:r>
              <a:rPr lang="en-US" b="1" dirty="0"/>
              <a:t>your essay question.</a:t>
            </a:r>
            <a:br>
              <a:rPr lang="en-US" b="1" dirty="0"/>
            </a:br>
            <a:r>
              <a:rPr lang="en-US" b="1" dirty="0"/>
              <a:t/>
            </a:r>
            <a:br>
              <a:rPr lang="en-US" b="1" dirty="0"/>
            </a:br>
            <a:r>
              <a:rPr lang="en-US" b="1" dirty="0"/>
              <a:t>If you do not have an essay question, you did not send Mr. Pelster an email with most interesting facts and questions for further research. </a:t>
            </a:r>
            <a:endParaRPr lang="en-US" dirty="0"/>
          </a:p>
        </p:txBody>
      </p:sp>
    </p:spTree>
    <p:extLst>
      <p:ext uri="{BB962C8B-B14F-4D97-AF65-F5344CB8AC3E}">
        <p14:creationId xmlns:p14="http://schemas.microsoft.com/office/powerpoint/2010/main" val="5461387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Questions</a:t>
            </a:r>
            <a:endParaRPr lang="en-US" dirty="0"/>
          </a:p>
        </p:txBody>
      </p:sp>
      <p:sp>
        <p:nvSpPr>
          <p:cNvPr id="3" name="Content Placeholder 2"/>
          <p:cNvSpPr>
            <a:spLocks noGrp="1"/>
          </p:cNvSpPr>
          <p:nvPr>
            <p:ph idx="1"/>
          </p:nvPr>
        </p:nvSpPr>
        <p:spPr/>
        <p:txBody>
          <a:bodyPr/>
          <a:lstStyle/>
          <a:p>
            <a:r>
              <a:rPr lang="en-US" dirty="0" smtClean="0"/>
              <a:t>We worked hard to get questions as close to what you are interested in as possible</a:t>
            </a:r>
          </a:p>
          <a:p>
            <a:r>
              <a:rPr lang="en-US" dirty="0" smtClean="0"/>
              <a:t>Answer that question with your own thesis, and prove the argument</a:t>
            </a:r>
          </a:p>
          <a:p>
            <a:r>
              <a:rPr lang="en-US" dirty="0" smtClean="0"/>
              <a:t>We have our own ideas or opinions before we read your paper so you have to prove your argument to the best of your ability or it will reflect in grade</a:t>
            </a:r>
          </a:p>
          <a:p>
            <a:r>
              <a:rPr lang="en-US" dirty="0" smtClean="0"/>
              <a:t>That means you need to have high quality sources, argumentative tone, embedded and explained evidence, argumentative and clear thesis, refuted and addressed counter argument, minimal grammar errors, proper word choice</a:t>
            </a:r>
          </a:p>
        </p:txBody>
      </p:sp>
    </p:spTree>
    <p:extLst>
      <p:ext uri="{BB962C8B-B14F-4D97-AF65-F5344CB8AC3E}">
        <p14:creationId xmlns:p14="http://schemas.microsoft.com/office/powerpoint/2010/main" val="231182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how?</a:t>
            </a:r>
            <a:endParaRPr lang="en-US" dirty="0"/>
          </a:p>
        </p:txBody>
      </p:sp>
      <p:sp>
        <p:nvSpPr>
          <p:cNvPr id="3" name="Content Placeholder 2"/>
          <p:cNvSpPr>
            <a:spLocks noGrp="1"/>
          </p:cNvSpPr>
          <p:nvPr>
            <p:ph idx="1"/>
          </p:nvPr>
        </p:nvSpPr>
        <p:spPr/>
        <p:txBody>
          <a:bodyPr/>
          <a:lstStyle/>
          <a:p>
            <a:r>
              <a:rPr lang="en-US" dirty="0" smtClean="0"/>
              <a:t>Social studies skills are shown in how you:</a:t>
            </a:r>
          </a:p>
          <a:p>
            <a:r>
              <a:rPr lang="en-US" dirty="0" smtClean="0"/>
              <a:t>research</a:t>
            </a:r>
          </a:p>
          <a:p>
            <a:r>
              <a:rPr lang="en-US" dirty="0" smtClean="0"/>
              <a:t>analyze of wide variety of sources from a large array of places</a:t>
            </a:r>
          </a:p>
          <a:p>
            <a:r>
              <a:rPr lang="en-US" dirty="0" smtClean="0"/>
              <a:t>synthesize ideas</a:t>
            </a:r>
          </a:p>
          <a:p>
            <a:r>
              <a:rPr lang="en-US" dirty="0" smtClean="0"/>
              <a:t>Analyze many different arguments and deciding which is most accurate</a:t>
            </a:r>
          </a:p>
          <a:p>
            <a:r>
              <a:rPr lang="en-US" dirty="0" smtClean="0"/>
              <a:t>use sources to prove your argument</a:t>
            </a:r>
          </a:p>
          <a:p>
            <a:r>
              <a:rPr lang="en-US" dirty="0" smtClean="0"/>
              <a:t>Understand cause and effect of history and modern events on each other</a:t>
            </a:r>
          </a:p>
          <a:p>
            <a:endParaRPr lang="en-US" dirty="0"/>
          </a:p>
        </p:txBody>
      </p:sp>
    </p:spTree>
    <p:extLst>
      <p:ext uri="{BB962C8B-B14F-4D97-AF65-F5344CB8AC3E}">
        <p14:creationId xmlns:p14="http://schemas.microsoft.com/office/powerpoint/2010/main" val="196106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Cool. But seriously, how?</a:t>
            </a:r>
            <a:endParaRPr lang="en-US" dirty="0"/>
          </a:p>
        </p:txBody>
      </p:sp>
      <p:sp>
        <p:nvSpPr>
          <p:cNvPr id="3" name="Content Placeholder 2"/>
          <p:cNvSpPr>
            <a:spLocks noGrp="1"/>
          </p:cNvSpPr>
          <p:nvPr>
            <p:ph idx="1"/>
          </p:nvPr>
        </p:nvSpPr>
        <p:spPr/>
        <p:txBody>
          <a:bodyPr/>
          <a:lstStyle/>
          <a:p>
            <a:r>
              <a:rPr lang="en-US" dirty="0" smtClean="0"/>
              <a:t>Look in artifact boxes for sources</a:t>
            </a:r>
          </a:p>
          <a:p>
            <a:r>
              <a:rPr lang="en-US" dirty="0" smtClean="0"/>
              <a:t>Find wide variety of sources including internet articles, primary sources, documentaries, books, magazines, </a:t>
            </a:r>
            <a:r>
              <a:rPr lang="en-US" dirty="0" err="1" smtClean="0"/>
              <a:t>youtube</a:t>
            </a:r>
            <a:r>
              <a:rPr lang="en-US" dirty="0" smtClean="0"/>
              <a:t> videos, outside experts, classmates with similar assignments</a:t>
            </a:r>
          </a:p>
          <a:p>
            <a:r>
              <a:rPr lang="en-US" dirty="0" smtClean="0"/>
              <a:t>Talk to us about your findings and questions</a:t>
            </a:r>
          </a:p>
          <a:p>
            <a:r>
              <a:rPr lang="en-US" dirty="0" smtClean="0"/>
              <a:t>Get away from distractions and take the designated time to learn without a teacher structuring your time for you.</a:t>
            </a:r>
          </a:p>
          <a:p>
            <a:r>
              <a:rPr lang="en-US" dirty="0" smtClean="0"/>
              <a:t>This is how learning actually happens. These are the skills you need to develop: </a:t>
            </a:r>
            <a:r>
              <a:rPr lang="en-US" b="1" dirty="0" smtClean="0"/>
              <a:t>research, critical thinking, initiative, time management</a:t>
            </a:r>
          </a:p>
        </p:txBody>
      </p:sp>
    </p:spTree>
    <p:extLst>
      <p:ext uri="{BB962C8B-B14F-4D97-AF65-F5344CB8AC3E}">
        <p14:creationId xmlns:p14="http://schemas.microsoft.com/office/powerpoint/2010/main" val="2456444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6207" t="20777" r="6896" b="25462"/>
          <a:stretch/>
        </p:blipFill>
        <p:spPr>
          <a:xfrm>
            <a:off x="0" y="0"/>
            <a:ext cx="12192000" cy="6858000"/>
          </a:xfrm>
        </p:spPr>
      </p:pic>
    </p:spTree>
    <p:extLst>
      <p:ext uri="{BB962C8B-B14F-4D97-AF65-F5344CB8AC3E}">
        <p14:creationId xmlns:p14="http://schemas.microsoft.com/office/powerpoint/2010/main" val="3614451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normAutofit fontScale="92500"/>
          </a:bodyPr>
          <a:lstStyle/>
          <a:p>
            <a:r>
              <a:rPr lang="en-US" dirty="0" smtClean="0"/>
              <a:t>History is not a set of facts, but a long series of arguments that continue to this day.</a:t>
            </a:r>
          </a:p>
          <a:p>
            <a:r>
              <a:rPr lang="en-US" dirty="0" smtClean="0"/>
              <a:t>How we interpret those arguments, and where we ultimately stand on them, determines our point of view, the way we think and vote, how we treat others, our expectations of our country and leadership, and so on.</a:t>
            </a:r>
          </a:p>
          <a:p>
            <a:r>
              <a:rPr lang="en-US" dirty="0" smtClean="0"/>
              <a:t>The choices we make, and the choices our ancestors have made, have incredible implication on the lives of others today and years from now. </a:t>
            </a:r>
          </a:p>
          <a:p>
            <a:r>
              <a:rPr lang="en-US" dirty="0" smtClean="0"/>
              <a:t>Nothing exists or matters outside of history and where it is pushing us into the future. Science, business, art and culture, everything is being effected by history and current events. </a:t>
            </a:r>
            <a:endParaRPr lang="en-US" dirty="0"/>
          </a:p>
        </p:txBody>
      </p:sp>
    </p:spTree>
    <p:extLst>
      <p:ext uri="{BB962C8B-B14F-4D97-AF65-F5344CB8AC3E}">
        <p14:creationId xmlns:p14="http://schemas.microsoft.com/office/powerpoint/2010/main" val="2990998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Artifact Boxes</a:t>
            </a:r>
            <a:endParaRPr lang="en-US" dirty="0"/>
          </a:p>
        </p:txBody>
      </p:sp>
      <p:sp>
        <p:nvSpPr>
          <p:cNvPr id="3" name="Content Placeholder 2"/>
          <p:cNvSpPr>
            <a:spLocks noGrp="1"/>
          </p:cNvSpPr>
          <p:nvPr>
            <p:ph idx="1"/>
          </p:nvPr>
        </p:nvSpPr>
        <p:spPr/>
        <p:txBody>
          <a:bodyPr/>
          <a:lstStyle/>
          <a:p>
            <a:r>
              <a:rPr lang="en-US" dirty="0" smtClean="0"/>
              <a:t>How to study history?</a:t>
            </a:r>
          </a:p>
          <a:p>
            <a:r>
              <a:rPr lang="en-US" dirty="0" smtClean="0"/>
              <a:t>Look at, listen to, watch, the contents of each “box”.</a:t>
            </a:r>
          </a:p>
          <a:p>
            <a:r>
              <a:rPr lang="en-US" dirty="0" smtClean="0"/>
              <a:t>You will eventually be responsible for nearly all this information, but for now just look it over without pressure.</a:t>
            </a:r>
          </a:p>
          <a:p>
            <a:r>
              <a:rPr lang="en-US" dirty="0" smtClean="0"/>
              <a:t>Complete the organizer. Be as thoughtful about your responses as possible. Quick answers will not help you later.</a:t>
            </a:r>
          </a:p>
          <a:p>
            <a:r>
              <a:rPr lang="en-US" dirty="0" smtClean="0"/>
              <a:t>Keep it when you are finished.</a:t>
            </a:r>
          </a:p>
          <a:p>
            <a:r>
              <a:rPr lang="en-US" dirty="0" smtClean="0"/>
              <a:t>Do this individually, “group think” can be dangerous and it is worth the time to engage material on your own.</a:t>
            </a:r>
            <a:endParaRPr lang="en-US" dirty="0"/>
          </a:p>
        </p:txBody>
      </p:sp>
    </p:spTree>
    <p:extLst>
      <p:ext uri="{BB962C8B-B14F-4D97-AF65-F5344CB8AC3E}">
        <p14:creationId xmlns:p14="http://schemas.microsoft.com/office/powerpoint/2010/main" val="4011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27" y="627016"/>
            <a:ext cx="10767033" cy="6073711"/>
          </a:xfrm>
        </p:spPr>
      </p:pic>
    </p:spTree>
    <p:extLst>
      <p:ext uri="{BB962C8B-B14F-4D97-AF65-F5344CB8AC3E}">
        <p14:creationId xmlns:p14="http://schemas.microsoft.com/office/powerpoint/2010/main" val="2674833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56752"/>
            <a:ext cx="10408780" cy="6559637"/>
          </a:xfrm>
        </p:spPr>
      </p:pic>
    </p:spTree>
    <p:extLst>
      <p:ext uri="{BB962C8B-B14F-4D97-AF65-F5344CB8AC3E}">
        <p14:creationId xmlns:p14="http://schemas.microsoft.com/office/powerpoint/2010/main" val="1714048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Artifact Boxes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Pick at least three “boxes” you are most interested to learn more about.</a:t>
            </a:r>
          </a:p>
          <a:p>
            <a:r>
              <a:rPr lang="en-US" dirty="0" smtClean="0"/>
              <a:t>In each “box,” you will find images, maps, political cartoons, and multiple types of videos.</a:t>
            </a:r>
          </a:p>
          <a:p>
            <a:r>
              <a:rPr lang="en-US" dirty="0" smtClean="0"/>
              <a:t>Use the proper tools to analyze the contents of the boxes you picked to try and build a greater understanding of them.</a:t>
            </a:r>
          </a:p>
          <a:p>
            <a:r>
              <a:rPr lang="en-US" dirty="0" smtClean="0"/>
              <a:t>Example: Use political cartoon analysis guide to understand political cartoons, song analysis guide to understand songs, etc…</a:t>
            </a:r>
          </a:p>
          <a:p>
            <a:r>
              <a:rPr lang="en-US" b="1" dirty="0" smtClean="0"/>
              <a:t>Videos</a:t>
            </a:r>
            <a:r>
              <a:rPr lang="en-US" dirty="0" smtClean="0"/>
              <a:t>: Write the content of the videos and then discuss the purpose of the video (some are easier than others)</a:t>
            </a:r>
          </a:p>
          <a:p>
            <a:r>
              <a:rPr lang="en-US" dirty="0" smtClean="0"/>
              <a:t>Right answers are not yet necessary, but well thought out ones are required.</a:t>
            </a:r>
          </a:p>
          <a:p>
            <a:endParaRPr lang="en-US" dirty="0" smtClean="0"/>
          </a:p>
          <a:p>
            <a:endParaRPr lang="en-US" dirty="0" smtClean="0"/>
          </a:p>
        </p:txBody>
      </p:sp>
    </p:spTree>
    <p:extLst>
      <p:ext uri="{BB962C8B-B14F-4D97-AF65-F5344CB8AC3E}">
        <p14:creationId xmlns:p14="http://schemas.microsoft.com/office/powerpoint/2010/main" val="1989413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Questions:</a:t>
            </a:r>
            <a:endParaRPr lang="en-US" dirty="0"/>
          </a:p>
        </p:txBody>
      </p:sp>
      <p:sp>
        <p:nvSpPr>
          <p:cNvPr id="3" name="Content Placeholder 2"/>
          <p:cNvSpPr>
            <a:spLocks noGrp="1"/>
          </p:cNvSpPr>
          <p:nvPr>
            <p:ph idx="1"/>
          </p:nvPr>
        </p:nvSpPr>
        <p:spPr/>
        <p:txBody>
          <a:bodyPr/>
          <a:lstStyle/>
          <a:p>
            <a:r>
              <a:rPr lang="en-US" dirty="0" smtClean="0"/>
              <a:t>Pick at least one of the artifact boxes/folders you find the most interest in researching further</a:t>
            </a:r>
          </a:p>
          <a:p>
            <a:r>
              <a:rPr lang="en-US" dirty="0" smtClean="0"/>
              <a:t>Develop at least 10 questions you can ask about this topic</a:t>
            </a:r>
          </a:p>
          <a:p>
            <a:r>
              <a:rPr lang="en-US" dirty="0" smtClean="0"/>
              <a:t>Should be questions that are thought through, non-</a:t>
            </a:r>
            <a:r>
              <a:rPr lang="en-US" dirty="0" err="1" smtClean="0"/>
              <a:t>googleable</a:t>
            </a:r>
            <a:r>
              <a:rPr lang="en-US" dirty="0" smtClean="0"/>
              <a:t>, and provoke further interest of study you can pursue later</a:t>
            </a:r>
          </a:p>
          <a:p>
            <a:r>
              <a:rPr lang="en-US" dirty="0" smtClean="0"/>
              <a:t>Keep the current event topics we worked on during 1</a:t>
            </a:r>
            <a:r>
              <a:rPr lang="en-US" baseline="30000" dirty="0" smtClean="0"/>
              <a:t>st</a:t>
            </a:r>
            <a:r>
              <a:rPr lang="en-US" dirty="0" smtClean="0"/>
              <a:t> term in mind when developing these questions.</a:t>
            </a:r>
          </a:p>
          <a:p>
            <a:r>
              <a:rPr lang="en-US" dirty="0" smtClean="0"/>
              <a:t>How do these events connect to the election, War on Terror, Privacy, modern Civil Rights issues?</a:t>
            </a:r>
          </a:p>
          <a:p>
            <a:endParaRPr lang="en-US" dirty="0" smtClean="0"/>
          </a:p>
          <a:p>
            <a:endParaRPr lang="en-US" dirty="0"/>
          </a:p>
        </p:txBody>
      </p:sp>
    </p:spTree>
    <p:extLst>
      <p:ext uri="{BB962C8B-B14F-4D97-AF65-F5344CB8AC3E}">
        <p14:creationId xmlns:p14="http://schemas.microsoft.com/office/powerpoint/2010/main" val="153107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16449</TotalTime>
  <Words>1405</Words>
  <Application>Microsoft Office PowerPoint</Application>
  <PresentationFormat>Widescreen</PresentationFormat>
  <Paragraphs>115</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Historical Artifact Boxes</vt:lpstr>
      <vt:lpstr>Extra Credit</vt:lpstr>
      <vt:lpstr>PowerPoint Presentation</vt:lpstr>
      <vt:lpstr>History</vt:lpstr>
      <vt:lpstr>Artifact Boxes</vt:lpstr>
      <vt:lpstr>PowerPoint Presentation</vt:lpstr>
      <vt:lpstr>PowerPoint Presentation</vt:lpstr>
      <vt:lpstr>Artifact Boxes</vt:lpstr>
      <vt:lpstr>Developing Questions:</vt:lpstr>
      <vt:lpstr>PowerPoint Presentation</vt:lpstr>
      <vt:lpstr>Open vs. Closed Questions</vt:lpstr>
      <vt:lpstr>Closed Examples  Open Examples</vt:lpstr>
      <vt:lpstr>Open vs. Closed Questions</vt:lpstr>
      <vt:lpstr>Rest of Today</vt:lpstr>
      <vt:lpstr>Group Questions (part 1)</vt:lpstr>
      <vt:lpstr>Group Questions (part 2)</vt:lpstr>
      <vt:lpstr>Annotated Bibliography</vt:lpstr>
      <vt:lpstr>Upcoming Assignments</vt:lpstr>
      <vt:lpstr>PowerPoint Presentation</vt:lpstr>
      <vt:lpstr>Socratic Seminar</vt:lpstr>
      <vt:lpstr>Paper due start of class November 18th </vt:lpstr>
      <vt:lpstr>Essay Questions</vt:lpstr>
      <vt:lpstr>But how?</vt:lpstr>
      <vt:lpstr>Cool. But seriously, how?</vt:lpstr>
    </vt:vector>
  </TitlesOfParts>
  <Company>DCSD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Artifact Boxes</dc:title>
  <dc:creator>Nicholas Pelster</dc:creator>
  <cp:lastModifiedBy>Nicholas Pelster</cp:lastModifiedBy>
  <cp:revision>39</cp:revision>
  <dcterms:created xsi:type="dcterms:W3CDTF">2016-10-24T14:47:17Z</dcterms:created>
  <dcterms:modified xsi:type="dcterms:W3CDTF">2016-11-14T19:28:22Z</dcterms:modified>
</cp:coreProperties>
</file>