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2"/>
  </p:handoutMasterIdLst>
  <p:sldIdLst>
    <p:sldId id="256" r:id="rId2"/>
    <p:sldId id="257" r:id="rId3"/>
    <p:sldId id="265" r:id="rId4"/>
    <p:sldId id="262" r:id="rId5"/>
    <p:sldId id="258" r:id="rId6"/>
    <p:sldId id="259" r:id="rId7"/>
    <p:sldId id="263" r:id="rId8"/>
    <p:sldId id="264" r:id="rId9"/>
    <p:sldId id="261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F52C9-AFE3-BF4E-98A4-BAD635921858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28CA6-A5A6-8042-9186-721780D7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20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ffsnotes.com/study_guide/literature/great-gatsby/study-help/full-glossary-for.html" TargetMode="External"/><Relationship Id="rId4" Type="http://schemas.openxmlformats.org/officeDocument/2006/relationships/hyperlink" Target="http://ebooks.adelaide.edu.au/f/fitzgerald/f_scott/gatsby/chapter1.html" TargetMode="External"/><Relationship Id="rId5" Type="http://schemas.openxmlformats.org/officeDocument/2006/relationships/hyperlink" Target="http://quizlet.com/10571437/the-great-gatsby-character-list-flash-card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tzgeraldsociety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Gatsby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Humanities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1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500" dirty="0"/>
              <a:t>I</a:t>
            </a:r>
            <a:r>
              <a:rPr lang="en-US" sz="1500" dirty="0" smtClean="0"/>
              <a:t>nformation about F. Scott Fitzgerald and the time period</a:t>
            </a:r>
          </a:p>
          <a:p>
            <a:pPr indent="0">
              <a:buNone/>
            </a:pPr>
            <a:r>
              <a:rPr lang="en-US" sz="1500" dirty="0" smtClean="0">
                <a:hlinkClick r:id="rId2"/>
              </a:rPr>
              <a:t>http</a:t>
            </a:r>
            <a:r>
              <a:rPr lang="en-US" sz="1500" dirty="0">
                <a:hlinkClick r:id="rId2"/>
              </a:rPr>
              <a:t>://www.fitzgeraldsociety.org</a:t>
            </a:r>
            <a:r>
              <a:rPr lang="en-US" sz="1500" dirty="0" smtClean="0">
                <a:hlinkClick r:id="rId2"/>
              </a:rPr>
              <a:t>/</a:t>
            </a:r>
            <a:endParaRPr lang="en-US" sz="1500" dirty="0" smtClean="0"/>
          </a:p>
          <a:p>
            <a:pPr marL="285750" indent="-285750">
              <a:buFont typeface="Wingdings" charset="2"/>
              <a:buChar char="v"/>
            </a:pPr>
            <a:r>
              <a:rPr lang="en-US" sz="1500" dirty="0" smtClean="0"/>
              <a:t>Full glossary </a:t>
            </a:r>
          </a:p>
          <a:p>
            <a:pPr indent="0">
              <a:buNone/>
            </a:pPr>
            <a:r>
              <a:rPr lang="en-US" sz="1500" dirty="0" smtClean="0">
                <a:hlinkClick r:id="rId3"/>
              </a:rPr>
              <a:t>http</a:t>
            </a:r>
            <a:r>
              <a:rPr lang="en-US" sz="1500" dirty="0">
                <a:hlinkClick r:id="rId3"/>
              </a:rPr>
              <a:t>://www.cliffsnotes.com/study_guide/literature/great-gatsby/study-help/full-glossary-</a:t>
            </a:r>
            <a:r>
              <a:rPr lang="en-US" sz="1500" dirty="0" smtClean="0">
                <a:hlinkClick r:id="rId3"/>
              </a:rPr>
              <a:t>for.html</a:t>
            </a:r>
            <a:endParaRPr lang="en-US" sz="1500" dirty="0" smtClean="0"/>
          </a:p>
          <a:p>
            <a:pPr marL="285750" indent="-285750">
              <a:buFont typeface="Wingdings" charset="2"/>
              <a:buChar char="v"/>
            </a:pPr>
            <a:r>
              <a:rPr lang="en-US" sz="1500" dirty="0" smtClean="0"/>
              <a:t>Online version of the novel</a:t>
            </a:r>
          </a:p>
          <a:p>
            <a:pPr indent="0">
              <a:buNone/>
            </a:pPr>
            <a:r>
              <a:rPr lang="en-US" sz="1500" dirty="0">
                <a:hlinkClick r:id="rId4"/>
              </a:rPr>
              <a:t>http://ebooks.adelaide.edu.au/f/fitzgerald/f_scott/gatsby/chapter1.html#</a:t>
            </a:r>
            <a:r>
              <a:rPr lang="en-US" sz="1500" dirty="0" smtClean="0">
                <a:hlinkClick r:id="rId4"/>
              </a:rPr>
              <a:t>chapter1</a:t>
            </a:r>
            <a:endParaRPr lang="en-US" sz="1500" dirty="0" smtClean="0"/>
          </a:p>
          <a:p>
            <a:pPr marL="285750" indent="-285750">
              <a:buFont typeface="Wingdings" charset="2"/>
              <a:buChar char="v"/>
            </a:pPr>
            <a:r>
              <a:rPr lang="en-US" sz="1500" dirty="0" smtClean="0"/>
              <a:t>Character descriptions</a:t>
            </a:r>
          </a:p>
          <a:p>
            <a:pPr indent="0">
              <a:buNone/>
            </a:pPr>
            <a:r>
              <a:rPr lang="en-US" sz="1500" dirty="0">
                <a:hlinkClick r:id="rId5"/>
              </a:rPr>
              <a:t>http://quizlet.com/10571437/the-great-gatsby-character-list-flash-cards</a:t>
            </a:r>
            <a:r>
              <a:rPr lang="en-US" sz="1500" dirty="0" smtClean="0">
                <a:hlinkClick r:id="rId5"/>
              </a:rPr>
              <a:t>/</a:t>
            </a:r>
            <a:endParaRPr lang="en-US" sz="1500" dirty="0" smtClean="0"/>
          </a:p>
          <a:p>
            <a:pPr indent="0">
              <a:buNone/>
            </a:pPr>
            <a:endParaRPr lang="en-US" sz="1500" dirty="0" smtClean="0"/>
          </a:p>
          <a:p>
            <a:pPr indent="0">
              <a:buNone/>
            </a:pPr>
            <a:endParaRPr lang="en-US" sz="1500" dirty="0"/>
          </a:p>
          <a:p>
            <a:pPr indent="0">
              <a:buNone/>
            </a:pPr>
            <a:endParaRPr lang="en-US" sz="1500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1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55333"/>
            <a:ext cx="6400800" cy="3048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Literary time period from 1915-1950ish</a:t>
            </a:r>
            <a:endParaRPr lang="en-US" dirty="0"/>
          </a:p>
          <a:p>
            <a:r>
              <a:rPr lang="en-US" dirty="0" smtClean="0"/>
              <a:t>Desire to break away from established traditions</a:t>
            </a:r>
          </a:p>
          <a:p>
            <a:r>
              <a:rPr lang="en-US" dirty="0" smtClean="0"/>
              <a:t>A  quest to find fresh ways to view man’s position or function in the universe</a:t>
            </a:r>
          </a:p>
          <a:p>
            <a:r>
              <a:rPr lang="en-US" dirty="0" smtClean="0"/>
              <a:t>Experiments in form and style</a:t>
            </a:r>
          </a:p>
          <a:p>
            <a:r>
              <a:rPr lang="en-US" dirty="0" smtClean="0"/>
              <a:t>Emphasis on subjectivity (ex. the reader interprets themes instead of the writer explicitly stating them)</a:t>
            </a:r>
          </a:p>
        </p:txBody>
      </p:sp>
    </p:spTree>
    <p:extLst>
      <p:ext uri="{BB962C8B-B14F-4D97-AF65-F5344CB8AC3E}">
        <p14:creationId xmlns:p14="http://schemas.microsoft.com/office/powerpoint/2010/main" val="412766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“F” stands for Francis.</a:t>
            </a:r>
          </a:p>
          <a:p>
            <a:r>
              <a:rPr lang="en-US" dirty="0" smtClean="0"/>
              <a:t>1896-1940</a:t>
            </a:r>
          </a:p>
          <a:p>
            <a:r>
              <a:rPr lang="en-US" dirty="0" smtClean="0"/>
              <a:t>Member of the “Lost Generation”</a:t>
            </a:r>
          </a:p>
          <a:p>
            <a:r>
              <a:rPr lang="en-US" dirty="0" smtClean="0"/>
              <a:t>His first written work was published in his school paper at the age of 13.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Scott </a:t>
            </a:r>
            <a:r>
              <a:rPr lang="en-US" dirty="0" err="1" smtClean="0"/>
              <a:t>fitzgerald</a:t>
            </a:r>
            <a:endParaRPr lang="en-US" dirty="0"/>
          </a:p>
        </p:txBody>
      </p:sp>
      <p:pic>
        <p:nvPicPr>
          <p:cNvPr id="12" name="Content Placeholder 11" descr="F_Scott_Fitzgerald_192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56" r="-177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654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Wingdings" charset="2"/>
              <a:buChar char="v"/>
            </a:pPr>
            <a:r>
              <a:rPr lang="en-US" dirty="0" smtClean="0"/>
              <a:t>“Fantastic proof that chivalry, of a sort, is not dead” – </a:t>
            </a:r>
            <a:r>
              <a:rPr lang="en-US" i="1" dirty="0" smtClean="0"/>
              <a:t>New York Times </a:t>
            </a:r>
            <a:r>
              <a:rPr lang="en-US" dirty="0" smtClean="0"/>
              <a:t>(May 7, 1925)</a:t>
            </a:r>
          </a:p>
          <a:p>
            <a:pPr indent="0">
              <a:lnSpc>
                <a:spcPct val="100000"/>
              </a:lnSpc>
              <a:buNone/>
            </a:pPr>
            <a:endParaRPr lang="en-US" dirty="0" smtClean="0"/>
          </a:p>
          <a:p>
            <a:pPr marL="285750" indent="-285750">
              <a:lnSpc>
                <a:spcPct val="100000"/>
              </a:lnSpc>
              <a:buFont typeface="Wingdings" charset="2"/>
              <a:buChar char="v"/>
            </a:pPr>
            <a:r>
              <a:rPr lang="en-US" dirty="0" smtClean="0"/>
              <a:t>“F. Scott Fitzgerald deserves a good shaking…</a:t>
            </a:r>
            <a:r>
              <a:rPr lang="en-US" i="1" dirty="0" smtClean="0"/>
              <a:t>The Great Gatsby </a:t>
            </a:r>
            <a:r>
              <a:rPr lang="en-US" dirty="0" smtClean="0"/>
              <a:t>is an absurd story, whether considered as romance, melodrama, or plain record of New York high life.” – </a:t>
            </a:r>
            <a:r>
              <a:rPr lang="en-US" i="1" dirty="0" smtClean="0"/>
              <a:t>Saturday Review of Literature </a:t>
            </a:r>
            <a:r>
              <a:rPr lang="en-US" dirty="0" smtClean="0"/>
              <a:t>(1925) </a:t>
            </a:r>
          </a:p>
          <a:p>
            <a:pPr marL="285750" indent="-285750">
              <a:lnSpc>
                <a:spcPct val="100000"/>
              </a:lnSpc>
              <a:buFont typeface="Wingdings" charset="2"/>
              <a:buChar char="v"/>
            </a:pPr>
            <a:endParaRPr lang="en-US" dirty="0"/>
          </a:p>
          <a:p>
            <a:pPr marL="285750" indent="-285750">
              <a:lnSpc>
                <a:spcPct val="100000"/>
              </a:lnSpc>
              <a:buFont typeface="Wingdings" charset="2"/>
              <a:buChar char="v"/>
            </a:pPr>
            <a:endParaRPr lang="en-US" dirty="0" smtClean="0"/>
          </a:p>
          <a:p>
            <a:pPr marL="285750" indent="-285750">
              <a:lnSpc>
                <a:spcPct val="100000"/>
              </a:lnSpc>
              <a:buFont typeface="Wingdings" charset="2"/>
              <a:buChar char="v"/>
            </a:pPr>
            <a:endParaRPr lang="en-US" i="1" dirty="0"/>
          </a:p>
          <a:p>
            <a:pPr marL="285750" indent="-285750">
              <a:lnSpc>
                <a:spcPct val="100000"/>
              </a:lnSpc>
              <a:buFont typeface="Wingdings" charset="2"/>
              <a:buChar char="v"/>
            </a:pPr>
            <a:endParaRPr lang="en-US" i="1" dirty="0" smtClean="0"/>
          </a:p>
          <a:p>
            <a:pPr indent="0">
              <a:lnSpc>
                <a:spcPct val="100000"/>
              </a:lnSpc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9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The American Dream </a:t>
            </a:r>
            <a:r>
              <a:rPr lang="en-US" dirty="0" smtClean="0"/>
              <a:t>(Rags to Riches)</a:t>
            </a:r>
          </a:p>
          <a:p>
            <a:pPr lvl="1"/>
            <a:r>
              <a:rPr lang="en-US" dirty="0" smtClean="0"/>
              <a:t>The idea held by many in the U.S. that through hard work, courage, and determination one can achieve financial and personal success.</a:t>
            </a:r>
          </a:p>
          <a:p>
            <a:pPr lvl="1"/>
            <a:r>
              <a:rPr lang="en-US" dirty="0" smtClean="0"/>
              <a:t>Which characters embody the American dream? What do you think Fitzgerald is trying to say about the American dream through the experiences of the characters?</a:t>
            </a:r>
          </a:p>
          <a:p>
            <a:r>
              <a:rPr lang="en-US" b="1" dirty="0" smtClean="0"/>
              <a:t>Social Classes</a:t>
            </a:r>
          </a:p>
          <a:p>
            <a:pPr lvl="1"/>
            <a:r>
              <a:rPr lang="en-US" dirty="0" smtClean="0"/>
              <a:t>New money, old money, and no money</a:t>
            </a:r>
          </a:p>
          <a:p>
            <a:pPr lvl="1"/>
            <a:r>
              <a:rPr lang="en-US" dirty="0" smtClean="0"/>
              <a:t>Notice the social class of each character. What is Fitzgerald saying about the class system in America through the experiences of the characters?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3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The Green Light </a:t>
            </a:r>
          </a:p>
          <a:p>
            <a:pPr lvl="1"/>
            <a:r>
              <a:rPr lang="en-US" dirty="0" smtClean="0"/>
              <a:t>Why is the light so important to Gatsby? What does it represent to him? </a:t>
            </a:r>
          </a:p>
          <a:p>
            <a:r>
              <a:rPr lang="en-US" b="1" dirty="0" smtClean="0"/>
              <a:t>The Valley of the Ashes</a:t>
            </a:r>
          </a:p>
          <a:p>
            <a:pPr lvl="1"/>
            <a:r>
              <a:rPr lang="en-US" dirty="0" smtClean="0"/>
              <a:t>Located between East Egg and West Egg, this is a dirty and desolate place. What does this land represent? </a:t>
            </a:r>
          </a:p>
          <a:p>
            <a:r>
              <a:rPr lang="en-US" b="1" dirty="0" smtClean="0"/>
              <a:t>The Eyes of Dr. </a:t>
            </a:r>
            <a:r>
              <a:rPr lang="en-US" b="1" dirty="0" err="1" smtClean="0"/>
              <a:t>Eckleberg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What do the eyes on the faded billboard in the Valley of the Ashes represent? Why does the narrator keep mentioning them? When does he mention them?</a:t>
            </a:r>
          </a:p>
          <a:p>
            <a:r>
              <a:rPr lang="en-US" b="1" dirty="0" smtClean="0"/>
              <a:t>Color Symbolism</a:t>
            </a:r>
          </a:p>
          <a:p>
            <a:pPr lvl="1"/>
            <a:r>
              <a:rPr lang="en-US" dirty="0" smtClean="0"/>
              <a:t>White, yellow/gold, silver, red, etc. Refer to your notes on color theory.</a:t>
            </a:r>
          </a:p>
        </p:txBody>
      </p:sp>
    </p:spTree>
    <p:extLst>
      <p:ext uri="{BB962C8B-B14F-4D97-AF65-F5344CB8AC3E}">
        <p14:creationId xmlns:p14="http://schemas.microsoft.com/office/powerpoint/2010/main" val="163958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Symbolism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73" y="2470925"/>
            <a:ext cx="5271610" cy="276744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24337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Symbolism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08" y="2306769"/>
            <a:ext cx="6826991" cy="29984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3975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Juxtaposition</a:t>
            </a:r>
            <a:endParaRPr lang="en-US" dirty="0"/>
          </a:p>
        </p:txBody>
      </p:sp>
      <p:pic>
        <p:nvPicPr>
          <p:cNvPr id="10" name="Picture 9" descr="Screen Shot 2017-02-13 at 7.37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52988"/>
            <a:ext cx="6293338" cy="23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7052</TotalTime>
  <Words>463</Words>
  <Application>Microsoft Macintosh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The Great Gatsby Introduction</vt:lpstr>
      <vt:lpstr>Modernism</vt:lpstr>
      <vt:lpstr>F. Scott fitzgerald</vt:lpstr>
      <vt:lpstr>Reviews </vt:lpstr>
      <vt:lpstr>Themes</vt:lpstr>
      <vt:lpstr>Symbols</vt:lpstr>
      <vt:lpstr>Color Symbolism</vt:lpstr>
      <vt:lpstr>Color Symbolism</vt:lpstr>
      <vt:lpstr>Juxtaposition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Gatsby Introduction</dc:title>
  <dc:creator>DCSD</dc:creator>
  <cp:lastModifiedBy>Douglas County Schools</cp:lastModifiedBy>
  <cp:revision>21</cp:revision>
  <cp:lastPrinted>2014-10-24T20:00:00Z</cp:lastPrinted>
  <dcterms:created xsi:type="dcterms:W3CDTF">2012-10-25T13:28:53Z</dcterms:created>
  <dcterms:modified xsi:type="dcterms:W3CDTF">2017-02-13T14:46:38Z</dcterms:modified>
</cp:coreProperties>
</file>